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sz="2000" dirty="0" err="1">
                <a:solidFill>
                  <a:srgbClr val="0070C0"/>
                </a:solidFill>
              </a:rPr>
              <a:t>Partecipanti</a:t>
            </a:r>
            <a:r>
              <a:rPr lang="en-US" sz="2000" dirty="0">
                <a:solidFill>
                  <a:srgbClr val="0070C0"/>
                </a:solidFill>
              </a:rPr>
              <a:t> al </a:t>
            </a:r>
            <a:r>
              <a:rPr lang="en-US" sz="2000" dirty="0" err="1">
                <a:solidFill>
                  <a:srgbClr val="0070C0"/>
                </a:solidFill>
              </a:rPr>
              <a:t>questionario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gradimento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sulla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DaD</a:t>
            </a:r>
            <a:endParaRPr lang="en-US" sz="2000" dirty="0">
              <a:solidFill>
                <a:srgbClr val="0070C0"/>
              </a:solidFill>
            </a:endParaRPr>
          </a:p>
        </c:rich>
      </c:tx>
      <c:layout>
        <c:manualLayout>
          <c:xMode val="edge"/>
          <c:yMode val="edge"/>
          <c:x val="0.17157817736866074"/>
          <c:y val="0"/>
        </c:manualLayout>
      </c:layout>
      <c:overlay val="1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Popolazione Scolastica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Foglio1!$A$2:$A$3</c:f>
              <c:strCache>
                <c:ptCount val="2"/>
                <c:pt idx="0">
                  <c:v>Risposto</c:v>
                </c:pt>
                <c:pt idx="1">
                  <c:v>Non Risposto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346</c:v>
                </c:pt>
                <c:pt idx="1">
                  <c:v>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1-45F8-B6AF-E4E474738842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Foglio1!$A$2:$A$6</c:f>
              <c:strCache>
                <c:ptCount val="5"/>
                <c:pt idx="0">
                  <c:v>Per niente soddisfacente</c:v>
                </c:pt>
                <c:pt idx="1">
                  <c:v>Poco soddisfacente </c:v>
                </c:pt>
                <c:pt idx="2">
                  <c:v>Appena soddisfacente</c:v>
                </c:pt>
                <c:pt idx="3">
                  <c:v>Soddisfacente</c:v>
                </c:pt>
                <c:pt idx="4">
                  <c:v>Molto soddisfacente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7</c:v>
                </c:pt>
                <c:pt idx="1">
                  <c:v>18</c:v>
                </c:pt>
                <c:pt idx="2">
                  <c:v>51</c:v>
                </c:pt>
                <c:pt idx="3">
                  <c:v>158</c:v>
                </c:pt>
                <c:pt idx="4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82-4BBD-87BE-8280760A0EBD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70037352969767663"/>
          <c:y val="0.77056296963955595"/>
          <c:w val="0.27209244677748617"/>
          <c:h val="0.22943691762393992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dLbl>
              <c:idx val="1"/>
              <c:layout>
                <c:manualLayout>
                  <c:x val="1.7075495771361911E-2"/>
                  <c:y val="-2.4895917178288908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8AD-4C5B-AAE5-3194092F12CB}"/>
                </c:ext>
              </c:extLst>
            </c:dLbl>
            <c:dLbl>
              <c:idx val="4"/>
              <c:layout>
                <c:manualLayout>
                  <c:x val="-0.14637120880723242"/>
                  <c:y val="0.21395999039320468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8AD-4C5B-AAE5-3194092F12C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Foglio1!$A$2:$A$6</c:f>
              <c:strCache>
                <c:ptCount val="5"/>
                <c:pt idx="0">
                  <c:v>meno di un'ora</c:v>
                </c:pt>
                <c:pt idx="1">
                  <c:v>tra una e due ore</c:v>
                </c:pt>
                <c:pt idx="2">
                  <c:v>da due a tre ore</c:v>
                </c:pt>
                <c:pt idx="3">
                  <c:v>più di tre ore</c:v>
                </c:pt>
                <c:pt idx="4">
                  <c:v>è autonomo/a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37</c:v>
                </c:pt>
                <c:pt idx="1">
                  <c:v>137</c:v>
                </c:pt>
                <c:pt idx="2">
                  <c:v>59</c:v>
                </c:pt>
                <c:pt idx="3">
                  <c:v>33</c:v>
                </c:pt>
                <c:pt idx="4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2D-4297-A8A0-D51DF81BDA18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3.5371463983668729E-2"/>
          <c:y val="7.01508165223622E-2"/>
          <c:w val="0.27030633323612324"/>
          <c:h val="9.5434275534289612E-2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dLbl>
              <c:idx val="3"/>
              <c:layout>
                <c:manualLayout>
                  <c:x val="-0.11216019004568874"/>
                  <c:y val="0.15649840707933318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727-4B84-AE68-896ED9ABF82C}"/>
                </c:ext>
              </c:extLst>
            </c:dLbl>
            <c:dLbl>
              <c:idx val="4"/>
              <c:layout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>
                    <c:manualLayout>
                      <c:w val="0.13695987654320987"/>
                      <c:h val="0.193616253601719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727-4B84-AE68-896ED9ABF82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Foglio1!$A$2:$A$7</c:f>
              <c:strCache>
                <c:ptCount val="6"/>
                <c:pt idx="0">
                  <c:v>Sereno</c:v>
                </c:pt>
                <c:pt idx="1">
                  <c:v>Positivo</c:v>
                </c:pt>
                <c:pt idx="2">
                  <c:v>Impegnato</c:v>
                </c:pt>
                <c:pt idx="3">
                  <c:v>Passivo</c:v>
                </c:pt>
                <c:pt idx="4">
                  <c:v>Preoccupato</c:v>
                </c:pt>
                <c:pt idx="5">
                  <c:v>Oppositivo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96</c:v>
                </c:pt>
                <c:pt idx="1">
                  <c:v>97</c:v>
                </c:pt>
                <c:pt idx="2">
                  <c:v>93</c:v>
                </c:pt>
                <c:pt idx="3">
                  <c:v>21</c:v>
                </c:pt>
                <c:pt idx="4">
                  <c:v>27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92-4B7F-B2B8-D1EA11208E04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Foglio1!$A$2:$A$5</c:f>
              <c:strCache>
                <c:ptCount val="4"/>
                <c:pt idx="0">
                  <c:v>Nessun suggerimento</c:v>
                </c:pt>
                <c:pt idx="1">
                  <c:v>Piattaforma Unica per tutti gli ordini di Scuola</c:v>
                </c:pt>
                <c:pt idx="2">
                  <c:v>Fornire dispositivi digitali</c:v>
                </c:pt>
                <c:pt idx="3">
                  <c:v>Maggiore relazione tra docenti e discenti in modalità di Videoconferenza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80</c:v>
                </c:pt>
                <c:pt idx="1">
                  <c:v>118</c:v>
                </c:pt>
                <c:pt idx="2">
                  <c:v>30</c:v>
                </c:pt>
                <c:pt idx="3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DB-4C92-B8F5-0D2BCCD4EBEF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16293319237873041"/>
          <c:y val="0"/>
          <c:w val="0.66950398561290947"/>
          <c:h val="0.12008304086736295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571636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100" b="1" i="1" dirty="0" smtClean="0">
                <a:solidFill>
                  <a:srgbClr val="0070C0"/>
                </a:solidFill>
              </a:rPr>
              <a:t>Esiti questionario di gradimento </a:t>
            </a:r>
            <a:r>
              <a:rPr lang="it-IT" sz="3100" b="1" i="1" dirty="0" err="1" smtClean="0">
                <a:solidFill>
                  <a:srgbClr val="0070C0"/>
                </a:solidFill>
              </a:rPr>
              <a:t>DaD</a:t>
            </a:r>
            <a:r>
              <a:rPr lang="it-IT" sz="3100" b="1" i="1" dirty="0" smtClean="0">
                <a:solidFill>
                  <a:srgbClr val="0070C0"/>
                </a:solidFill>
              </a:rPr>
              <a:t> genitori</a:t>
            </a:r>
            <a:br>
              <a:rPr lang="it-IT" sz="3100" b="1" i="1" dirty="0" smtClean="0">
                <a:solidFill>
                  <a:srgbClr val="0070C0"/>
                </a:solidFill>
              </a:rPr>
            </a:br>
            <a:r>
              <a:rPr lang="it-IT" sz="3100" b="1" i="1" dirty="0" smtClean="0">
                <a:solidFill>
                  <a:srgbClr val="0070C0"/>
                </a:solidFill>
              </a:rPr>
              <a:t>I.C. </a:t>
            </a:r>
            <a:r>
              <a:rPr lang="it-IT" sz="3100" b="1" i="1" dirty="0" smtClean="0">
                <a:solidFill>
                  <a:srgbClr val="0070C0"/>
                </a:solidFill>
              </a:rPr>
              <a:t>FABRIZIA</a:t>
            </a:r>
            <a:r>
              <a:rPr lang="it-IT" sz="3100" b="1" i="1" dirty="0" smtClean="0">
                <a:solidFill>
                  <a:srgbClr val="0070C0"/>
                </a:solidFill>
              </a:rPr>
              <a:t/>
            </a:r>
            <a:br>
              <a:rPr lang="it-IT" sz="3100" b="1" i="1" dirty="0" smtClean="0">
                <a:solidFill>
                  <a:srgbClr val="0070C0"/>
                </a:solidFill>
              </a:rPr>
            </a:br>
            <a:r>
              <a:rPr lang="it-IT" sz="3100" b="1" i="1" dirty="0" smtClean="0">
                <a:solidFill>
                  <a:srgbClr val="0070C0"/>
                </a:solidFill>
              </a:rPr>
              <a:t>Anno Scolastico </a:t>
            </a:r>
            <a:r>
              <a:rPr lang="it-IT" sz="3100" b="1" i="1" dirty="0" smtClean="0">
                <a:solidFill>
                  <a:srgbClr val="0070C0"/>
                </a:solidFill>
              </a:rPr>
              <a:t>2020-2021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Segnaposto contenuto 3" descr="LIBROAPERTOPU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07925"/>
            <a:ext cx="8229600" cy="3710513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021502347"/>
              </p:ext>
            </p:extLst>
          </p:nvPr>
        </p:nvGraphicFramePr>
        <p:xfrm>
          <a:off x="857224" y="642918"/>
          <a:ext cx="7786742" cy="5306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Indice di soddisfacimento dal servizio di Didattica a Distanza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890765"/>
              </p:ext>
            </p:extLst>
          </p:nvPr>
        </p:nvGraphicFramePr>
        <p:xfrm>
          <a:off x="457200" y="1600200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Tempo impiegato per coadiuvare suo/a figlio/a nelle attività scolastiche</a:t>
            </a:r>
            <a:endParaRPr lang="it-IT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906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0070C0"/>
                </a:solidFill>
              </a:rPr>
              <a:t>Atteggiamento dei propri figli rispetto all'attività di Didattica a Distanza </a:t>
            </a:r>
            <a:endParaRPr lang="it-IT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08908"/>
              </p:ext>
            </p:extLst>
          </p:nvPr>
        </p:nvGraphicFramePr>
        <p:xfrm>
          <a:off x="472124" y="1844824"/>
          <a:ext cx="822960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Aspetti </a:t>
            </a:r>
            <a:r>
              <a:rPr lang="it-IT" sz="2000" b="1" dirty="0" smtClean="0">
                <a:solidFill>
                  <a:srgbClr val="0070C0"/>
                </a:solidFill>
              </a:rPr>
              <a:t>POSITIVI nelle </a:t>
            </a:r>
            <a:r>
              <a:rPr lang="it-IT" sz="2000" b="1" dirty="0" smtClean="0">
                <a:solidFill>
                  <a:srgbClr val="0070C0"/>
                </a:solidFill>
              </a:rPr>
              <a:t>modalità di   Didattica a </a:t>
            </a:r>
            <a:r>
              <a:rPr lang="it-IT" sz="2000" b="1" dirty="0" smtClean="0">
                <a:solidFill>
                  <a:srgbClr val="0070C0"/>
                </a:solidFill>
              </a:rPr>
              <a:t>Distanza E MIGLIORAMENTI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875611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73</Words>
  <Application>Microsoft Office PowerPoint</Application>
  <PresentationFormat>Presentazione su schermo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  Esiti questionario di gradimento DaD genitori I.C. FABRIZIA Anno Scolastico 2020-2021 </vt:lpstr>
      <vt:lpstr>Presentazione standard di PowerPoint</vt:lpstr>
      <vt:lpstr>Indice di soddisfacimento dal servizio di Didattica a Distanza</vt:lpstr>
      <vt:lpstr>Tempo impiegato per coadiuvare suo/a figlio/a nelle attività scolastiche</vt:lpstr>
      <vt:lpstr>Atteggiamento dei propri figli rispetto all'attività di Didattica a Distanza </vt:lpstr>
      <vt:lpstr>Aspetti POSITIVI nelle modalità di   Didattica a Distanza E MIGLIORAMENTI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Giuseppina Rattà</dc:creator>
  <cp:lastModifiedBy>Utente</cp:lastModifiedBy>
  <cp:revision>18</cp:revision>
  <dcterms:created xsi:type="dcterms:W3CDTF">2020-05-02T15:46:36Z</dcterms:created>
  <dcterms:modified xsi:type="dcterms:W3CDTF">2020-11-29T07:09:45Z</dcterms:modified>
</cp:coreProperties>
</file>